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2" r:id="rId9"/>
    <p:sldId id="259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846" autoAdjust="0"/>
  </p:normalViewPr>
  <p:slideViewPr>
    <p:cSldViewPr>
      <p:cViewPr varScale="1">
        <p:scale>
          <a:sx n="77" d="100"/>
          <a:sy n="77" d="100"/>
        </p:scale>
        <p:origin x="-25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6AB367-3DB5-4346-A3E1-EFA3C6A7DBEE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622626-A87B-45CC-A1B1-8F3966E0D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0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062675-7381-4C80-85A7-93CC4186AFAD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127863-A5DF-4E07-8FA3-D256819B4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06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1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1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90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65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7863-A5DF-4E07-8FA3-D256819B4E5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EEC7D2-E5A8-4288-B7F0-E4848C56D9E6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9DB434-DC11-4DDA-9F87-12809DBADC9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276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States and Others are Using Medicare Data to Manage Populations </a:t>
            </a:r>
            <a:br>
              <a:rPr lang="en-US" sz="4800" dirty="0" smtClean="0"/>
            </a:br>
            <a:r>
              <a:rPr lang="en-US" sz="4800" dirty="0" smtClean="0"/>
              <a:t>-New Hampshire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Doris Lotz, MD, MPH</a:t>
            </a:r>
          </a:p>
          <a:p>
            <a:r>
              <a:rPr lang="en-US" dirty="0" smtClean="0"/>
              <a:t>Chief Medical Officer</a:t>
            </a:r>
          </a:p>
          <a:p>
            <a:r>
              <a:rPr lang="en-US" dirty="0" smtClean="0"/>
              <a:t>NH Department Health and Human Services</a:t>
            </a:r>
          </a:p>
          <a:p>
            <a:r>
              <a:rPr lang="en-US" dirty="0" smtClean="0"/>
              <a:t>May 10,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Doris Lotz, MD, MPH</a:t>
            </a:r>
          </a:p>
          <a:p>
            <a:pPr>
              <a:buNone/>
            </a:pPr>
            <a:r>
              <a:rPr lang="en-US" dirty="0" smtClean="0"/>
              <a:t>Chief Medical Officer</a:t>
            </a:r>
          </a:p>
          <a:p>
            <a:pPr>
              <a:buNone/>
            </a:pPr>
            <a:r>
              <a:rPr lang="en-US" dirty="0" smtClean="0"/>
              <a:t>NH Dept Health and Human Services</a:t>
            </a:r>
          </a:p>
          <a:p>
            <a:pPr>
              <a:buNone/>
            </a:pPr>
            <a:r>
              <a:rPr lang="en-US" dirty="0" smtClean="0"/>
              <a:t>dlotz@dhhs.state.nh.us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Introduction to MQIS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4259"/>
            <a:ext cx="2895600" cy="316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MQIS Demonstration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" action="ppaction://hlinkshowjump?jump=nextslide"/>
            </a:endParaRPr>
          </a:p>
          <a:p>
            <a:endParaRPr lang="en-US" dirty="0">
              <a:hlinkClick r:id="" action="ppaction://hlinkshowjump?jump=nextslide"/>
            </a:endParaRPr>
          </a:p>
          <a:p>
            <a:endParaRPr lang="en-US" dirty="0" smtClean="0">
              <a:hlinkClick r:id="" action="ppaction://hlinkshowjump?jump=nextslide"/>
            </a:endParaRPr>
          </a:p>
          <a:p>
            <a:endParaRPr lang="en-US" dirty="0">
              <a:hlinkClick r:id="" action="ppaction://hlinkshowjump?jump=nextslide"/>
            </a:endParaRPr>
          </a:p>
          <a:p>
            <a:endParaRPr lang="en-US" dirty="0" smtClean="0">
              <a:hlinkClick r:id="" action="ppaction://hlinkshowjump?jump=nextslide"/>
            </a:endParaRPr>
          </a:p>
          <a:p>
            <a:endParaRPr lang="en-US" dirty="0">
              <a:hlinkClick r:id="" action="ppaction://hlinkshowjump?jump=nextslide"/>
            </a:endParaRPr>
          </a:p>
          <a:p>
            <a:endParaRPr lang="en-US" dirty="0" smtClean="0">
              <a:hlinkClick r:id="" action="ppaction://hlinkshowjump?jump=nextslide"/>
            </a:endParaRPr>
          </a:p>
          <a:p>
            <a:endParaRPr lang="en-US" dirty="0">
              <a:hlinkClick r:id="" action="ppaction://hlinkshowjump?jump=nextslide"/>
            </a:endParaRPr>
          </a:p>
          <a:p>
            <a:r>
              <a:rPr lang="en-US" dirty="0" smtClean="0">
                <a:hlinkClick r:id="" action="ppaction://hlinkshowjump?jump=nextslide"/>
              </a:rPr>
              <a:t>http://medicaidquality.nh.gov/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t="7122" r="1442" b="5128"/>
          <a:stretch>
            <a:fillRect/>
          </a:stretch>
        </p:blipFill>
        <p:spPr bwMode="auto">
          <a:xfrm>
            <a:off x="1143000" y="2057400"/>
            <a:ext cx="701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Medicare Data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“You can’t manage what you can’t measure”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4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44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CMS Innovation Accelerator Program (IAP) - Medicare/Medicaid Data Integration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Clean and incorporate the Medicare Dual eligible data into: </a:t>
            </a:r>
          </a:p>
          <a:p>
            <a:pPr lvl="1"/>
            <a:r>
              <a:rPr lang="en-US" dirty="0" smtClean="0"/>
              <a:t>Medicaid Quality Information System</a:t>
            </a:r>
          </a:p>
          <a:p>
            <a:pPr lvl="1"/>
            <a:r>
              <a:rPr lang="en-US" dirty="0" smtClean="0"/>
              <a:t>NH Comprehensive Health Information System</a:t>
            </a:r>
          </a:p>
          <a:p>
            <a:r>
              <a:rPr lang="en-US" dirty="0" smtClean="0"/>
              <a:t>Comprehensive Beneficiary Profile</a:t>
            </a:r>
          </a:p>
          <a:p>
            <a:r>
              <a:rPr lang="en-US" dirty="0" smtClean="0"/>
              <a:t>Incorporate active dual eligible management into managed care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9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Clean And Incorporate The Medicare Dual Eligible 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standardization</a:t>
            </a:r>
          </a:p>
          <a:p>
            <a:pPr lvl="1"/>
            <a:r>
              <a:rPr lang="en-US" dirty="0" smtClean="0"/>
              <a:t>Nomenclature </a:t>
            </a:r>
            <a:r>
              <a:rPr lang="en-US" dirty="0"/>
              <a:t>differences across systems</a:t>
            </a:r>
          </a:p>
          <a:p>
            <a:pPr lvl="1"/>
            <a:r>
              <a:rPr lang="en-US" dirty="0" smtClean="0"/>
              <a:t>Provider </a:t>
            </a:r>
            <a:r>
              <a:rPr lang="en-US" dirty="0"/>
              <a:t>Identifier differences across systems </a:t>
            </a:r>
            <a:endParaRPr lang="en-US" dirty="0" smtClean="0"/>
          </a:p>
          <a:p>
            <a:pPr lvl="1"/>
            <a:r>
              <a:rPr lang="en-US" dirty="0" smtClean="0"/>
              <a:t>Member </a:t>
            </a:r>
            <a:r>
              <a:rPr lang="en-US" dirty="0"/>
              <a:t>Identifier differences across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Note: one of the services </a:t>
            </a:r>
            <a:r>
              <a:rPr lang="en-US" dirty="0" err="1" smtClean="0"/>
              <a:t>FEi</a:t>
            </a:r>
            <a:r>
              <a:rPr lang="en-US" dirty="0" smtClean="0"/>
              <a:t> is offering is a Master Provider/Member Index</a:t>
            </a:r>
          </a:p>
          <a:p>
            <a:r>
              <a:rPr lang="en-US" dirty="0" smtClean="0"/>
              <a:t>Claims </a:t>
            </a:r>
            <a:r>
              <a:rPr lang="en-US" dirty="0"/>
              <a:t>data duplication </a:t>
            </a:r>
            <a:endParaRPr lang="en-US" dirty="0" smtClean="0"/>
          </a:p>
          <a:p>
            <a:pPr lvl="2"/>
            <a:r>
              <a:rPr lang="en-US" dirty="0" smtClean="0"/>
              <a:t>Note</a:t>
            </a:r>
            <a:r>
              <a:rPr lang="en-US" dirty="0"/>
              <a:t>: since </a:t>
            </a:r>
            <a:r>
              <a:rPr lang="en-US" dirty="0" smtClean="0"/>
              <a:t>DHHS is responsible </a:t>
            </a:r>
            <a:r>
              <a:rPr lang="en-US" dirty="0"/>
              <a:t>for payment of some of these services, </a:t>
            </a:r>
            <a:r>
              <a:rPr lang="en-US" dirty="0" smtClean="0"/>
              <a:t>there is the </a:t>
            </a:r>
            <a:r>
              <a:rPr lang="en-US" dirty="0"/>
              <a:t>potential for duplicates where </a:t>
            </a:r>
            <a:r>
              <a:rPr lang="en-US" dirty="0" smtClean="0"/>
              <a:t>DHHS has </a:t>
            </a:r>
            <a:r>
              <a:rPr lang="en-US" dirty="0"/>
              <a:t>the claim for payment, and </a:t>
            </a:r>
            <a:r>
              <a:rPr lang="en-US" dirty="0" smtClean="0"/>
              <a:t>then also receives </a:t>
            </a:r>
            <a:r>
              <a:rPr lang="en-US" dirty="0"/>
              <a:t>it as part of the expanded COBA data </a:t>
            </a:r>
            <a:r>
              <a:rPr lang="en-US" dirty="0" smtClean="0"/>
              <a:t>feed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Access to 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Additional </a:t>
            </a:r>
            <a:r>
              <a:rPr lang="en-US" dirty="0"/>
              <a:t>Medicare Part A and B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</a:t>
            </a:r>
            <a:r>
              <a:rPr lang="en-US" dirty="0" smtClean="0"/>
              <a:t>DHHS would </a:t>
            </a:r>
            <a:r>
              <a:rPr lang="en-US" dirty="0"/>
              <a:t>not have records of many of these services since Medicaid would not be responsible for payment and </a:t>
            </a:r>
            <a:r>
              <a:rPr lang="en-US" dirty="0" smtClean="0"/>
              <a:t>would </a:t>
            </a:r>
            <a:r>
              <a:rPr lang="en-US" dirty="0"/>
              <a:t>not see the claim </a:t>
            </a:r>
            <a:endParaRPr lang="en-US" dirty="0" smtClean="0"/>
          </a:p>
          <a:p>
            <a:r>
              <a:rPr lang="en-US" dirty="0" smtClean="0"/>
              <a:t>Part </a:t>
            </a:r>
            <a:r>
              <a:rPr lang="en-US" dirty="0"/>
              <a:t>D Prescription Drug event data</a:t>
            </a:r>
          </a:p>
          <a:p>
            <a:r>
              <a:rPr lang="en-US" dirty="0" smtClean="0"/>
              <a:t>Medicare Crosswalk </a:t>
            </a:r>
            <a:r>
              <a:rPr lang="en-US" dirty="0"/>
              <a:t>files </a:t>
            </a:r>
            <a:endParaRPr lang="en-US" dirty="0" smtClean="0"/>
          </a:p>
          <a:p>
            <a:pPr lvl="1"/>
            <a:r>
              <a:rPr lang="en-US" dirty="0" smtClean="0"/>
              <a:t>Note</a:t>
            </a:r>
            <a:r>
              <a:rPr lang="en-US" dirty="0"/>
              <a:t>: </a:t>
            </a:r>
            <a:r>
              <a:rPr lang="en-US" dirty="0" smtClean="0"/>
              <a:t>enables additional data standardization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43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Dual </a:t>
            </a:r>
            <a:r>
              <a:rPr lang="en-US" sz="4400" dirty="0" smtClean="0"/>
              <a:t>Eligible</a:t>
            </a:r>
            <a:r>
              <a:rPr lang="en-US" sz="4800" dirty="0" smtClean="0"/>
              <a:t> Beneficiary Profile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Profile will stratify across </a:t>
            </a:r>
            <a:r>
              <a:rPr lang="en-US" dirty="0"/>
              <a:t>different focus areas, </a:t>
            </a:r>
            <a:r>
              <a:rPr lang="en-US" dirty="0" smtClean="0"/>
              <a:t>including, but not limited to:</a:t>
            </a:r>
            <a:endParaRPr lang="en-US" dirty="0"/>
          </a:p>
          <a:p>
            <a:pPr lvl="1"/>
            <a:r>
              <a:rPr lang="en-US" dirty="0" smtClean="0"/>
              <a:t>Chronic </a:t>
            </a:r>
            <a:r>
              <a:rPr lang="en-US" dirty="0"/>
              <a:t>conditions </a:t>
            </a:r>
          </a:p>
          <a:p>
            <a:pPr lvl="1"/>
            <a:r>
              <a:rPr lang="en-US" dirty="0" smtClean="0"/>
              <a:t>Cost </a:t>
            </a:r>
            <a:endParaRPr lang="en-US" dirty="0"/>
          </a:p>
          <a:p>
            <a:pPr lvl="1"/>
            <a:r>
              <a:rPr lang="en-US" dirty="0" smtClean="0"/>
              <a:t>Functional impairment</a:t>
            </a:r>
          </a:p>
          <a:p>
            <a:pPr lvl="1"/>
            <a:r>
              <a:rPr lang="en-US" dirty="0" smtClean="0"/>
              <a:t>Living arrangements</a:t>
            </a:r>
            <a:endParaRPr lang="en-US" dirty="0"/>
          </a:p>
          <a:p>
            <a:pPr lvl="1"/>
            <a:r>
              <a:rPr lang="en-US" dirty="0" smtClean="0"/>
              <a:t>Service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1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Incorporate Active Dual Eligible Management Into Managed Care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MQIS will report out all the current managed care measures for the dual eligible subpopulation</a:t>
            </a:r>
          </a:p>
          <a:p>
            <a:r>
              <a:rPr lang="en-US" dirty="0" smtClean="0"/>
              <a:t>MCO contract will require that one performance improvement project include and target the dual eligible population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20523</TotalTime>
  <Words>318</Words>
  <Application>Microsoft Office PowerPoint</Application>
  <PresentationFormat>On-screen Show (4:3)</PresentationFormat>
  <Paragraphs>71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How States and Others are Using Medicare Data to Manage Populations  -New Hampshire</vt:lpstr>
      <vt:lpstr>Introduction to MQIS</vt:lpstr>
      <vt:lpstr>MQIS Demonstration </vt:lpstr>
      <vt:lpstr>Medicare Data </vt:lpstr>
      <vt:lpstr>CMS Innovation Accelerator Program (IAP) - Medicare/Medicaid Data Integration</vt:lpstr>
      <vt:lpstr>Clean And Incorporate The Medicare Dual Eligible Data</vt:lpstr>
      <vt:lpstr>New Access to Data</vt:lpstr>
      <vt:lpstr>Dual Eligible Beneficiary Profile</vt:lpstr>
      <vt:lpstr>Incorporate Active Dual Eligible Management Into Managed Care</vt:lpstr>
      <vt:lpstr>Contact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States and Others are Using Medicare Data to Manage Populations:  New Hampshire</dc:title>
  <dc:creator>DHL</dc:creator>
  <cp:lastModifiedBy>Doris.H.Lotz</cp:lastModifiedBy>
  <cp:revision>14</cp:revision>
  <cp:lastPrinted>2016-04-22T11:58:02Z</cp:lastPrinted>
  <dcterms:created xsi:type="dcterms:W3CDTF">2016-04-21T16:10:28Z</dcterms:created>
  <dcterms:modified xsi:type="dcterms:W3CDTF">2016-05-06T20:33:47Z</dcterms:modified>
</cp:coreProperties>
</file>